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1"/>
  </p:notesMasterIdLst>
  <p:sldIdLst>
    <p:sldId id="258" r:id="rId2"/>
    <p:sldId id="396" r:id="rId3"/>
    <p:sldId id="371" r:id="rId4"/>
    <p:sldId id="344" r:id="rId5"/>
    <p:sldId id="328" r:id="rId6"/>
    <p:sldId id="351" r:id="rId7"/>
    <p:sldId id="359" r:id="rId8"/>
    <p:sldId id="318" r:id="rId9"/>
    <p:sldId id="271" r:id="rId10"/>
    <p:sldId id="369" r:id="rId11"/>
    <p:sldId id="400" r:id="rId12"/>
    <p:sldId id="394" r:id="rId13"/>
    <p:sldId id="401" r:id="rId14"/>
    <p:sldId id="384" r:id="rId15"/>
    <p:sldId id="380" r:id="rId16"/>
    <p:sldId id="398" r:id="rId17"/>
    <p:sldId id="399" r:id="rId18"/>
    <p:sldId id="390" r:id="rId19"/>
    <p:sldId id="38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8000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196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A7FD6-90E0-481A-B946-FA1B3D9FB73E}" type="datetimeFigureOut">
              <a:rPr lang="en-IN" smtClean="0"/>
              <a:t>14-12-2021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C69B0-23B4-4BE9-A467-7CC188C1A7CA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09269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3C69B0-23B4-4BE9-A467-7CC188C1A7CA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78442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69B0-23B4-4BE9-A467-7CC188C1A7CA}" type="slidenum">
              <a:rPr lang="en-IN" smtClean="0"/>
              <a:t>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71169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69B0-23B4-4BE9-A467-7CC188C1A7CA}" type="slidenum">
              <a:rPr lang="en-IN" smtClean="0"/>
              <a:t>9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8335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301F15B-1BD9-42A0-8553-E3945AA89E60}" type="slidenum">
              <a:rPr lang="en-US" altLang="en-US">
                <a:latin typeface="Calibri" panose="020F0502020204030204" pitchFamily="34" charset="0"/>
              </a:rPr>
              <a:pPr/>
              <a:t>14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399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0049-7ED3-4E16-B03C-849C3CF37438}" type="datetime1">
              <a:rPr lang="en-IN" smtClean="0"/>
              <a:t>14-12-2021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341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290E-00EC-4A1D-AAF0-5005A966BC72}" type="datetime1">
              <a:rPr lang="en-IN" smtClean="0"/>
              <a:t>14-12-2021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4518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4732-6357-4931-86B3-E8796FA20450}" type="datetime1">
              <a:rPr lang="en-IN" smtClean="0"/>
              <a:t>14-12-2021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1052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5DA3-4803-4769-8661-2985A98989C3}" type="datetime1">
              <a:rPr lang="en-IN" smtClean="0"/>
              <a:t>14-12-2021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000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0549-5B2E-4499-8648-57C11A0A9307}" type="datetime1">
              <a:rPr lang="en-IN" smtClean="0"/>
              <a:t>14-12-2021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0814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7B9F-47CF-4C38-85CE-C73F91998647}" type="datetime1">
              <a:rPr lang="en-IN" smtClean="0"/>
              <a:t>14-12-2021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461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65A0-D3CC-430B-8654-7262A1C781E1}" type="datetime1">
              <a:rPr lang="en-IN" smtClean="0"/>
              <a:t>14-12-2021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9162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9FC5-B64C-450F-9E02-49D1939F5838}" type="datetime1">
              <a:rPr lang="en-IN" smtClean="0"/>
              <a:t>14-12-2021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812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241F-B1ED-4651-AB99-14F540899A8C}" type="datetime1">
              <a:rPr lang="en-IN" smtClean="0"/>
              <a:t>14-12-2021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777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874B-34AB-407B-ABED-D4623C0724FA}" type="datetime1">
              <a:rPr lang="en-IN" smtClean="0"/>
              <a:t>14-12-2021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9529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DD72-ED7B-4A1A-A2AA-E25C8811731E}" type="datetime1">
              <a:rPr lang="en-IN" smtClean="0"/>
              <a:t>14-12-2021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8972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91DC-6950-4A06-AF49-F9E2589B11E7}" type="datetime1">
              <a:rPr lang="en-IN" smtClean="0"/>
              <a:t>14-12-2021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3E435-2363-4637-BF63-8EDE7D87634A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3185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researchoffice@hindustanuniv.ac.in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5861" y="2248469"/>
            <a:ext cx="43718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 RESEARCH SCHOLAR</a:t>
            </a:r>
          </a:p>
          <a:p>
            <a:r>
              <a:rPr lang="en-US" sz="24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…….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Reg. No. 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Dept. of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HITS,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Padur, Chennai.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325457-2870-4645-A5FC-9D1851FD1910}"/>
              </a:ext>
            </a:extLst>
          </p:cNvPr>
          <p:cNvSpPr txBox="1"/>
          <p:nvPr/>
        </p:nvSpPr>
        <p:spPr>
          <a:xfrm>
            <a:off x="7299435" y="2295299"/>
            <a:ext cx="44774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 / SUPERVISOR</a:t>
            </a:r>
          </a:p>
          <a:p>
            <a:r>
              <a:rPr lang="en-US" sz="24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sz="24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  Prof(…..)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of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HITS, Padur , Chennai.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A36EA9-E631-4073-9FFB-2192527CD788}"/>
              </a:ext>
            </a:extLst>
          </p:cNvPr>
          <p:cNvSpPr txBox="1"/>
          <p:nvPr/>
        </p:nvSpPr>
        <p:spPr>
          <a:xfrm>
            <a:off x="47687" y="1081574"/>
            <a:ext cx="120088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FIRST/SECOND/THIRD/SYNOPSIS </a:t>
            </a:r>
            <a:r>
              <a:rPr lang="en-IN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Doctoral Committee Meeting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1AB133-005D-4881-9452-4DCC649A88AE}"/>
              </a:ext>
            </a:extLst>
          </p:cNvPr>
          <p:cNvSpPr txBox="1"/>
          <p:nvPr/>
        </p:nvSpPr>
        <p:spPr>
          <a:xfrm>
            <a:off x="375745" y="5310606"/>
            <a:ext cx="116807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8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Venue:</a:t>
            </a:r>
            <a:r>
              <a:rPr lang="en-IN" sz="2800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/ Video Conferencing Platform (MS Team)</a:t>
            </a:r>
          </a:p>
          <a:p>
            <a:pPr algn="ctr"/>
            <a:r>
              <a:rPr lang="en-IN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HITS</a:t>
            </a:r>
            <a:r>
              <a:rPr lang="en-IN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Padur-603103	</a:t>
            </a:r>
            <a:r>
              <a:rPr lang="en-IN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66649" y="4638487"/>
            <a:ext cx="10610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</a:t>
            </a:r>
            <a:r>
              <a:rPr lang="en-IN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00.00.2021</a:t>
            </a:r>
            <a:r>
              <a:rPr lang="en-I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I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IN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IN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00.00 AM/ PM</a:t>
            </a:r>
            <a:endParaRPr lang="en-I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118" y="149514"/>
            <a:ext cx="4069630" cy="1088603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2889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966" y="58847"/>
            <a:ext cx="1108315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10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1364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11</a:t>
            </a:fld>
            <a:endParaRPr lang="en-IN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97280" y="286603"/>
            <a:ext cx="10058400" cy="6577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 OF PUBLICATIONS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84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966" y="263801"/>
            <a:ext cx="1108315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12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1107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13</a:t>
            </a:fld>
            <a:endParaRPr lang="en-IN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3337125" y="2667202"/>
            <a:ext cx="5707113" cy="10731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500" b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T H A N K   Y O U </a:t>
            </a:r>
            <a:endParaRPr lang="en-US" altLang="en-US" sz="45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08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4"/>
          <p:cNvSpPr>
            <a:spLocks noChangeArrowheads="1"/>
          </p:cNvSpPr>
          <p:nvPr/>
        </p:nvSpPr>
        <p:spPr bwMode="auto">
          <a:xfrm>
            <a:off x="3067050" y="2601913"/>
            <a:ext cx="3111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lang="en-US" altLang="en-US" sz="2400" b="1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6392" name="Rectangle 13"/>
          <p:cNvSpPr>
            <a:spLocks noChangeArrowheads="1"/>
          </p:cNvSpPr>
          <p:nvPr/>
        </p:nvSpPr>
        <p:spPr bwMode="auto">
          <a:xfrm>
            <a:off x="1752600" y="2309525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1" charset="2"/>
              <a:buNone/>
              <a:defRPr/>
            </a:pPr>
            <a:r>
              <a:rPr lang="en-US" sz="3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INTELECTUAL INTERARACTIONS</a:t>
            </a:r>
            <a:endParaRPr lang="en-US" sz="320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3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E27013-9F9B-4734-A555-C966C740E14B}" type="slidenum">
              <a:rPr lang="en-US" altLang="en-US" sz="20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739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15</a:t>
            </a:fld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305909" y="347548"/>
            <a:ext cx="1173119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points to be noted</a:t>
            </a:r>
          </a:p>
          <a:p>
            <a:pPr marL="342900" indent="-342900" algn="just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slides to be numbered</a:t>
            </a:r>
          </a:p>
          <a:p>
            <a:pPr marL="342900" indent="-342900" algn="just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figures should be numbered</a:t>
            </a:r>
          </a:p>
          <a:p>
            <a:pPr marL="342900" indent="-342900" algn="just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tables should be numbered</a:t>
            </a:r>
          </a:p>
          <a:p>
            <a:pPr marL="342900" indent="-342900" algn="just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equations should be numbered</a:t>
            </a:r>
          </a:p>
          <a:p>
            <a:pPr marL="342900" indent="-342900" algn="just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font style and minimum font size as 24</a:t>
            </a:r>
          </a:p>
          <a:p>
            <a:pPr marL="342900" indent="-342900" algn="just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Scholar should get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corrections and approval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before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</a:t>
            </a:r>
          </a:p>
          <a:p>
            <a:pPr marL="342900" indent="-342900">
              <a:buFontTx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DC meetings, the progress report should be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circulated at least 5 days before the scheduled meeting to the DC members with a copy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researchoffice@hindustanuniv.ac.in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synopsis meetings, the draft synopsis (Soft copy) and draft thesis (Softcopy) should be circulated at least 5 days before the scheduled meeting to the DC members with a copy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researchoffice@hindustanuniv.ac.in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52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16</a:t>
            </a:fld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224853" y="359763"/>
            <a:ext cx="8694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Sample figure template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79026" y="5688421"/>
            <a:ext cx="5681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Figure 1: Modern electronic microscope</a:t>
            </a:r>
            <a:endParaRPr lang="en-US" sz="2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361" y="1345817"/>
            <a:ext cx="4110603" cy="411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4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17</a:t>
            </a:fld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231775" y="298400"/>
            <a:ext cx="6370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Sample table template</a:t>
            </a:r>
            <a:endParaRPr lang="en-US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14151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Roboto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Roboto"/>
              </a:rPr>
            </a:b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Roboto"/>
              </a:rPr>
              <a:t>  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Roboto"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DADCE0"/>
                </a:solidFill>
                <a:effectLst/>
                <a:latin typeface="Roboto"/>
              </a:rPr>
              <a:t>iStock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Google Sans"/>
              </a:rPr>
              <a:t>Modern Electronic Powerful Lab Microscope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Roboto"/>
            </a:endParaRPr>
          </a:p>
        </p:txBody>
      </p:sp>
      <p:pic>
        <p:nvPicPr>
          <p:cNvPr id="1026" name="Picture 2" descr="https://encrypted-tbn2.gstatic.com/faviconV2?url=https://istockphoto.com&amp;client=VFE&amp;size=32&amp;type=FAVICON&amp;fallback_opts=TYPE,SIZE,URL&amp;nfrp=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98438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4223" y="1058464"/>
            <a:ext cx="9009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Table </a:t>
            </a:r>
            <a:r>
              <a:rPr lang="en-US" sz="2400" b="1" dirty="0" smtClean="0"/>
              <a:t>2: </a:t>
            </a:r>
            <a:r>
              <a:rPr lang="en-US" sz="2400" b="1" dirty="0"/>
              <a:t>Common SI and Metric Prefixes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697" y="1579674"/>
            <a:ext cx="6205382" cy="435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70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77007" y="1797268"/>
            <a:ext cx="922282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If          I DC    Meeting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en-US" sz="3200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7898524" y="258554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18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5555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506857"/>
              </p:ext>
            </p:extLst>
          </p:nvPr>
        </p:nvGraphicFramePr>
        <p:xfrm>
          <a:off x="394139" y="568647"/>
          <a:ext cx="11398469" cy="5800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9746">
                  <a:extLst>
                    <a:ext uri="{9D8B030D-6E8A-4147-A177-3AD203B41FA5}">
                      <a16:colId xmlns:a16="http://schemas.microsoft.com/office/drawing/2014/main" val="634792868"/>
                    </a:ext>
                  </a:extLst>
                </a:gridCol>
                <a:gridCol w="5633622">
                  <a:extLst>
                    <a:ext uri="{9D8B030D-6E8A-4147-A177-3AD203B41FA5}">
                      <a16:colId xmlns:a16="http://schemas.microsoft.com/office/drawing/2014/main" val="992989227"/>
                    </a:ext>
                  </a:extLst>
                </a:gridCol>
                <a:gridCol w="988784">
                  <a:extLst>
                    <a:ext uri="{9D8B030D-6E8A-4147-A177-3AD203B41FA5}">
                      <a16:colId xmlns:a16="http://schemas.microsoft.com/office/drawing/2014/main" val="1933041431"/>
                    </a:ext>
                  </a:extLst>
                </a:gridCol>
                <a:gridCol w="1016247">
                  <a:extLst>
                    <a:ext uri="{9D8B030D-6E8A-4147-A177-3AD203B41FA5}">
                      <a16:colId xmlns:a16="http://schemas.microsoft.com/office/drawing/2014/main" val="1186525059"/>
                    </a:ext>
                  </a:extLst>
                </a:gridCol>
                <a:gridCol w="924695">
                  <a:extLst>
                    <a:ext uri="{9D8B030D-6E8A-4147-A177-3AD203B41FA5}">
                      <a16:colId xmlns:a16="http://schemas.microsoft.com/office/drawing/2014/main" val="2299975108"/>
                    </a:ext>
                  </a:extLst>
                </a:gridCol>
                <a:gridCol w="935375">
                  <a:extLst>
                    <a:ext uri="{9D8B030D-6E8A-4147-A177-3AD203B41FA5}">
                      <a16:colId xmlns:a16="http://schemas.microsoft.com/office/drawing/2014/main" val="4118825913"/>
                    </a:ext>
                  </a:extLst>
                </a:gridCol>
              </a:tblGrid>
              <a:tr h="1033469">
                <a:tc>
                  <a:txBody>
                    <a:bodyPr/>
                    <a:lstStyle/>
                    <a:p>
                      <a:pPr algn="ctr"/>
                      <a:endParaRPr lang="en-IN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 </a:t>
                      </a:r>
                      <a:r>
                        <a:rPr lang="en-IN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IN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    TITLE</a:t>
                      </a:r>
                      <a:endParaRPr lang="en-IN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I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I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I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I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227225"/>
                  </a:ext>
                </a:extLst>
              </a:tr>
              <a:tr h="735700">
                <a:tc>
                  <a:txBody>
                    <a:bodyPr/>
                    <a:lstStyle/>
                    <a:p>
                      <a:pPr algn="ctr"/>
                      <a:endParaRPr lang="en-IN" sz="22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22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522586"/>
                  </a:ext>
                </a:extLst>
              </a:tr>
              <a:tr h="1088651">
                <a:tc>
                  <a:txBody>
                    <a:bodyPr/>
                    <a:lstStyle/>
                    <a:p>
                      <a:pPr algn="ctr"/>
                      <a:endParaRPr lang="en-IN" sz="22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endParaRPr lang="en-IN" sz="2200" b="1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627575"/>
                  </a:ext>
                </a:extLst>
              </a:tr>
              <a:tr h="735700">
                <a:tc>
                  <a:txBody>
                    <a:bodyPr/>
                    <a:lstStyle/>
                    <a:p>
                      <a:pPr algn="ctr"/>
                      <a:endParaRPr lang="en-IN" sz="22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22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251633"/>
                  </a:ext>
                </a:extLst>
              </a:tr>
              <a:tr h="735700">
                <a:tc>
                  <a:txBody>
                    <a:bodyPr/>
                    <a:lstStyle/>
                    <a:p>
                      <a:pPr algn="ctr"/>
                      <a:endParaRPr lang="en-IN" sz="22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22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547213"/>
                  </a:ext>
                </a:extLst>
              </a:tr>
              <a:tr h="735700">
                <a:tc>
                  <a:txBody>
                    <a:bodyPr/>
                    <a:lstStyle/>
                    <a:p>
                      <a:pPr algn="ctr"/>
                      <a:endParaRPr lang="en-IN" sz="22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22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38069"/>
                  </a:ext>
                </a:extLst>
              </a:tr>
              <a:tr h="735700">
                <a:tc>
                  <a:txBody>
                    <a:bodyPr/>
                    <a:lstStyle/>
                    <a:p>
                      <a:pPr algn="ctr"/>
                      <a:endParaRPr lang="en-IN" sz="22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22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13735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965834" y="106980"/>
            <a:ext cx="4260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4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WORK SUBJECTS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19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027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6243" y="327372"/>
            <a:ext cx="56282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RESEARCH EVENTS</a:t>
            </a:r>
            <a:endParaRPr lang="en-US" sz="3600" b="1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2</a:t>
            </a:fld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BE867D-E3F4-4F66-A545-23AAD4E46E09}"/>
              </a:ext>
            </a:extLst>
          </p:cNvPr>
          <p:cNvSpPr txBox="1"/>
          <p:nvPr/>
        </p:nvSpPr>
        <p:spPr>
          <a:xfrm>
            <a:off x="701388" y="768326"/>
            <a:ext cx="4076908" cy="410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69" b="1" dirty="0">
                <a:latin typeface="Baskerville Old Face" panose="02020602080505020303" pitchFamily="18" charset="0"/>
                <a:cs typeface="Arial" pitchFamily="34" charset="0"/>
              </a:rPr>
              <a:t>Date of Registration </a:t>
            </a:r>
            <a:r>
              <a:rPr lang="en-US" sz="2069" b="1" dirty="0" smtClean="0">
                <a:latin typeface="Baskerville Old Face" panose="02020602080505020303" pitchFamily="18" charset="0"/>
                <a:cs typeface="Arial" pitchFamily="34" charset="0"/>
              </a:rPr>
              <a:t>:../ .…/20..</a:t>
            </a:r>
            <a:endParaRPr lang="en-US" sz="2069" b="1" dirty="0">
              <a:latin typeface="Baskerville Old Face" panose="02020602080505020303" pitchFamily="18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1388" y="1209280"/>
            <a:ext cx="3321743" cy="4107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69" b="1" dirty="0">
                <a:latin typeface="Baskerville Old Face" panose="02020602080505020303" pitchFamily="18" charset="0"/>
                <a:cs typeface="Arial" pitchFamily="34" charset="0"/>
              </a:rPr>
              <a:t>First DC meeting     : </a:t>
            </a:r>
            <a:r>
              <a:rPr lang="en-US" sz="2069" b="1" dirty="0" smtClean="0">
                <a:latin typeface="Baskerville Old Face" panose="02020602080505020303" pitchFamily="18" charset="0"/>
                <a:cs typeface="Arial" pitchFamily="34" charset="0"/>
              </a:rPr>
              <a:t>../…/20..</a:t>
            </a:r>
            <a:endParaRPr lang="en-US" sz="2069" b="1" dirty="0">
              <a:latin typeface="Baskerville Old Face" panose="02020602080505020303" pitchFamily="18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1388" y="1650234"/>
            <a:ext cx="3006487" cy="410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69" b="1" dirty="0">
                <a:latin typeface="Baskerville Old Face" panose="02020602080505020303" pitchFamily="18" charset="0"/>
                <a:cs typeface="Arial" pitchFamily="34" charset="0"/>
              </a:rPr>
              <a:t>Course work Completed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318489"/>
              </p:ext>
            </p:extLst>
          </p:nvPr>
        </p:nvGraphicFramePr>
        <p:xfrm>
          <a:off x="3411632" y="2035508"/>
          <a:ext cx="6488826" cy="188814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662748">
                  <a:extLst>
                    <a:ext uri="{9D8B030D-6E8A-4147-A177-3AD203B41FA5}">
                      <a16:colId xmlns:a16="http://schemas.microsoft.com/office/drawing/2014/main" val="3843281775"/>
                    </a:ext>
                  </a:extLst>
                </a:gridCol>
                <a:gridCol w="3928921">
                  <a:extLst>
                    <a:ext uri="{9D8B030D-6E8A-4147-A177-3AD203B41FA5}">
                      <a16:colId xmlns:a16="http://schemas.microsoft.com/office/drawing/2014/main" val="2890492383"/>
                    </a:ext>
                  </a:extLst>
                </a:gridCol>
                <a:gridCol w="897157">
                  <a:extLst>
                    <a:ext uri="{9D8B030D-6E8A-4147-A177-3AD203B41FA5}">
                      <a16:colId xmlns:a16="http://schemas.microsoft.com/office/drawing/2014/main" val="2728608215"/>
                    </a:ext>
                  </a:extLst>
                </a:gridCol>
              </a:tblGrid>
              <a:tr h="3776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100" kern="1200" dirty="0"/>
                        <a:t>Subject Code</a:t>
                      </a:r>
                      <a:endParaRPr lang="en-US" sz="2100" b="1" kern="1200" dirty="0">
                        <a:gradFill flip="none" rotWithShape="1">
                          <a:gsLst>
                            <a:gs pos="0">
                              <a:schemeClr val="accent1"/>
                            </a:gs>
                            <a:gs pos="70000">
                              <a:schemeClr val="accent3"/>
                            </a:gs>
                            <a:gs pos="35000">
                              <a:schemeClr val="accent2"/>
                            </a:gs>
                            <a:gs pos="100000">
                              <a:schemeClr val="accent4"/>
                            </a:gs>
                          </a:gsLst>
                          <a:lin ang="10800000" scaled="1"/>
                          <a:tileRect/>
                        </a:gradFill>
                        <a:latin typeface="Baskerville Old Face" panose="02020602080505020303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9118" marR="591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100" kern="1200" dirty="0"/>
                        <a:t>Subject Title</a:t>
                      </a:r>
                      <a:endParaRPr lang="en-US" sz="2100" b="1" kern="1200" dirty="0">
                        <a:gradFill flip="none" rotWithShape="1">
                          <a:gsLst>
                            <a:gs pos="0">
                              <a:schemeClr val="accent1"/>
                            </a:gs>
                            <a:gs pos="70000">
                              <a:schemeClr val="accent3"/>
                            </a:gs>
                            <a:gs pos="35000">
                              <a:schemeClr val="accent2"/>
                            </a:gs>
                            <a:gs pos="100000">
                              <a:schemeClr val="accent4"/>
                            </a:gs>
                          </a:gsLst>
                          <a:lin ang="10800000" scaled="1"/>
                          <a:tileRect/>
                        </a:gradFill>
                        <a:latin typeface="Baskerville Old Face" panose="02020602080505020303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9118" marR="591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100" kern="1200" dirty="0" smtClean="0"/>
                        <a:t>Grade</a:t>
                      </a:r>
                      <a:endParaRPr lang="en-US" sz="2100" b="1" kern="1200" dirty="0">
                        <a:gradFill flip="none" rotWithShape="1">
                          <a:gsLst>
                            <a:gs pos="0">
                              <a:schemeClr val="accent1"/>
                            </a:gs>
                            <a:gs pos="70000">
                              <a:schemeClr val="accent3"/>
                            </a:gs>
                            <a:gs pos="35000">
                              <a:schemeClr val="accent2"/>
                            </a:gs>
                            <a:gs pos="100000">
                              <a:schemeClr val="accent4"/>
                            </a:gs>
                          </a:gsLst>
                          <a:lin ang="10800000" scaled="1"/>
                          <a:tileRect/>
                        </a:gradFill>
                        <a:latin typeface="Baskerville Old Face" panose="02020602080505020303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9118" marR="59118" marT="0" marB="0" anchor="ctr"/>
                </a:tc>
                <a:extLst>
                  <a:ext uri="{0D108BD9-81ED-4DB2-BD59-A6C34878D82A}">
                    <a16:rowId xmlns:a16="http://schemas.microsoft.com/office/drawing/2014/main" val="577336680"/>
                  </a:ext>
                </a:extLst>
              </a:tr>
              <a:tr h="3776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100" b="1" kern="1200" dirty="0">
                        <a:gradFill flip="none" rotWithShape="1">
                          <a:gsLst>
                            <a:gs pos="0">
                              <a:schemeClr val="accent1"/>
                            </a:gs>
                            <a:gs pos="70000">
                              <a:schemeClr val="accent3"/>
                            </a:gs>
                            <a:gs pos="35000">
                              <a:schemeClr val="accent2"/>
                            </a:gs>
                            <a:gs pos="100000">
                              <a:schemeClr val="accent4"/>
                            </a:gs>
                          </a:gsLst>
                          <a:lin ang="10800000" scaled="1"/>
                          <a:tileRect/>
                        </a:gradFill>
                        <a:latin typeface="Baskerville Old Face" panose="02020602080505020303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9118" marR="591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100" b="1" kern="1200" dirty="0">
                        <a:gradFill flip="none" rotWithShape="1">
                          <a:gsLst>
                            <a:gs pos="0">
                              <a:schemeClr val="accent1"/>
                            </a:gs>
                            <a:gs pos="70000">
                              <a:schemeClr val="accent3"/>
                            </a:gs>
                            <a:gs pos="35000">
                              <a:schemeClr val="accent2"/>
                            </a:gs>
                            <a:gs pos="100000">
                              <a:schemeClr val="accent4"/>
                            </a:gs>
                          </a:gsLst>
                          <a:lin ang="10800000" scaled="1"/>
                          <a:tileRect/>
                        </a:gradFill>
                        <a:latin typeface="Baskerville Old Face" panose="02020602080505020303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9118" marR="591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100" b="1" kern="1200" dirty="0">
                        <a:gradFill flip="none" rotWithShape="1">
                          <a:gsLst>
                            <a:gs pos="0">
                              <a:schemeClr val="accent1"/>
                            </a:gs>
                            <a:gs pos="70000">
                              <a:schemeClr val="accent3"/>
                            </a:gs>
                            <a:gs pos="35000">
                              <a:schemeClr val="accent2"/>
                            </a:gs>
                            <a:gs pos="100000">
                              <a:schemeClr val="accent4"/>
                            </a:gs>
                          </a:gsLst>
                          <a:lin ang="10800000" scaled="1"/>
                          <a:tileRect/>
                        </a:gradFill>
                        <a:latin typeface="Baskerville Old Face" panose="02020602080505020303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9118" marR="59118" marT="0" marB="0" anchor="ctr"/>
                </a:tc>
                <a:extLst>
                  <a:ext uri="{0D108BD9-81ED-4DB2-BD59-A6C34878D82A}">
                    <a16:rowId xmlns:a16="http://schemas.microsoft.com/office/drawing/2014/main" val="365837668"/>
                  </a:ext>
                </a:extLst>
              </a:tr>
              <a:tr h="3776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100" b="1" kern="1200" dirty="0">
                        <a:gradFill flip="none" rotWithShape="1">
                          <a:gsLst>
                            <a:gs pos="0">
                              <a:schemeClr val="accent1"/>
                            </a:gs>
                            <a:gs pos="70000">
                              <a:schemeClr val="accent3"/>
                            </a:gs>
                            <a:gs pos="35000">
                              <a:schemeClr val="accent2"/>
                            </a:gs>
                            <a:gs pos="100000">
                              <a:schemeClr val="accent4"/>
                            </a:gs>
                          </a:gsLst>
                          <a:lin ang="10800000" scaled="1"/>
                          <a:tileRect/>
                        </a:gradFill>
                        <a:latin typeface="Baskerville Old Face" panose="02020602080505020303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9118" marR="591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100" b="1" kern="1200" dirty="0">
                        <a:gradFill flip="none" rotWithShape="1">
                          <a:gsLst>
                            <a:gs pos="0">
                              <a:schemeClr val="accent1"/>
                            </a:gs>
                            <a:gs pos="70000">
                              <a:schemeClr val="accent3"/>
                            </a:gs>
                            <a:gs pos="35000">
                              <a:schemeClr val="accent2"/>
                            </a:gs>
                            <a:gs pos="100000">
                              <a:schemeClr val="accent4"/>
                            </a:gs>
                          </a:gsLst>
                          <a:lin ang="10800000" scaled="1"/>
                          <a:tileRect/>
                        </a:gradFill>
                        <a:latin typeface="Baskerville Old Face" panose="02020602080505020303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9118" marR="591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100" b="1" kern="1200" dirty="0">
                        <a:gradFill flip="none" rotWithShape="1">
                          <a:gsLst>
                            <a:gs pos="0">
                              <a:schemeClr val="accent1"/>
                            </a:gs>
                            <a:gs pos="70000">
                              <a:schemeClr val="accent3"/>
                            </a:gs>
                            <a:gs pos="35000">
                              <a:schemeClr val="accent2"/>
                            </a:gs>
                            <a:gs pos="100000">
                              <a:schemeClr val="accent4"/>
                            </a:gs>
                          </a:gsLst>
                          <a:lin ang="10800000" scaled="1"/>
                          <a:tileRect/>
                        </a:gradFill>
                        <a:latin typeface="Baskerville Old Face" panose="02020602080505020303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9118" marR="59118" marT="0" marB="0" anchor="ctr"/>
                </a:tc>
                <a:extLst>
                  <a:ext uri="{0D108BD9-81ED-4DB2-BD59-A6C34878D82A}">
                    <a16:rowId xmlns:a16="http://schemas.microsoft.com/office/drawing/2014/main" val="3197416328"/>
                  </a:ext>
                </a:extLst>
              </a:tr>
              <a:tr h="3776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100" b="1" kern="1200" dirty="0">
                        <a:gradFill flip="none" rotWithShape="1">
                          <a:gsLst>
                            <a:gs pos="0">
                              <a:schemeClr val="accent1"/>
                            </a:gs>
                            <a:gs pos="70000">
                              <a:schemeClr val="accent3"/>
                            </a:gs>
                            <a:gs pos="35000">
                              <a:schemeClr val="accent2"/>
                            </a:gs>
                            <a:gs pos="100000">
                              <a:schemeClr val="accent4"/>
                            </a:gs>
                          </a:gsLst>
                          <a:lin ang="10800000" scaled="1"/>
                          <a:tileRect/>
                        </a:gradFill>
                        <a:latin typeface="Baskerville Old Face" panose="02020602080505020303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9118" marR="591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100" b="1" kern="1200" dirty="0">
                        <a:gradFill flip="none" rotWithShape="1">
                          <a:gsLst>
                            <a:gs pos="0">
                              <a:schemeClr val="accent1"/>
                            </a:gs>
                            <a:gs pos="70000">
                              <a:schemeClr val="accent3"/>
                            </a:gs>
                            <a:gs pos="35000">
                              <a:schemeClr val="accent2"/>
                            </a:gs>
                            <a:gs pos="100000">
                              <a:schemeClr val="accent4"/>
                            </a:gs>
                          </a:gsLst>
                          <a:lin ang="10800000" scaled="1"/>
                          <a:tileRect/>
                        </a:gradFill>
                        <a:latin typeface="Baskerville Old Face" panose="02020602080505020303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9118" marR="591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100" b="1" kern="1200" dirty="0">
                        <a:gradFill flip="none" rotWithShape="1">
                          <a:gsLst>
                            <a:gs pos="0">
                              <a:schemeClr val="accent1"/>
                            </a:gs>
                            <a:gs pos="70000">
                              <a:schemeClr val="accent3"/>
                            </a:gs>
                            <a:gs pos="35000">
                              <a:schemeClr val="accent2"/>
                            </a:gs>
                            <a:gs pos="100000">
                              <a:schemeClr val="accent4"/>
                            </a:gs>
                          </a:gsLst>
                          <a:lin ang="10800000" scaled="1"/>
                          <a:tileRect/>
                        </a:gradFill>
                        <a:latin typeface="Baskerville Old Face" panose="02020602080505020303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9118" marR="59118" marT="0" marB="0" anchor="ctr"/>
                </a:tc>
                <a:extLst>
                  <a:ext uri="{0D108BD9-81ED-4DB2-BD59-A6C34878D82A}">
                    <a16:rowId xmlns:a16="http://schemas.microsoft.com/office/drawing/2014/main" val="2945060379"/>
                  </a:ext>
                </a:extLst>
              </a:tr>
              <a:tr h="3776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100" b="1" kern="1200" dirty="0">
                        <a:gradFill flip="none" rotWithShape="1">
                          <a:gsLst>
                            <a:gs pos="0">
                              <a:schemeClr val="accent1"/>
                            </a:gs>
                            <a:gs pos="70000">
                              <a:schemeClr val="accent3"/>
                            </a:gs>
                            <a:gs pos="35000">
                              <a:schemeClr val="accent2"/>
                            </a:gs>
                            <a:gs pos="100000">
                              <a:schemeClr val="accent4"/>
                            </a:gs>
                          </a:gsLst>
                          <a:lin ang="10800000" scaled="1"/>
                          <a:tileRect/>
                        </a:gradFill>
                        <a:latin typeface="Baskerville Old Face" panose="02020602080505020303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9118" marR="591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100" b="1" kern="1200" dirty="0">
                        <a:gradFill flip="none" rotWithShape="1">
                          <a:gsLst>
                            <a:gs pos="0">
                              <a:schemeClr val="accent1"/>
                            </a:gs>
                            <a:gs pos="70000">
                              <a:schemeClr val="accent3"/>
                            </a:gs>
                            <a:gs pos="35000">
                              <a:schemeClr val="accent2"/>
                            </a:gs>
                            <a:gs pos="100000">
                              <a:schemeClr val="accent4"/>
                            </a:gs>
                          </a:gsLst>
                          <a:lin ang="10800000" scaled="1"/>
                          <a:tileRect/>
                        </a:gradFill>
                        <a:latin typeface="Baskerville Old Face" panose="02020602080505020303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9118" marR="591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100" b="1" kern="1200" dirty="0">
                        <a:gradFill flip="none" rotWithShape="1">
                          <a:gsLst>
                            <a:gs pos="0">
                              <a:schemeClr val="accent1"/>
                            </a:gs>
                            <a:gs pos="70000">
                              <a:schemeClr val="accent3"/>
                            </a:gs>
                            <a:gs pos="35000">
                              <a:schemeClr val="accent2"/>
                            </a:gs>
                            <a:gs pos="100000">
                              <a:schemeClr val="accent4"/>
                            </a:gs>
                          </a:gsLst>
                          <a:lin ang="10800000" scaled="1"/>
                          <a:tileRect/>
                        </a:gradFill>
                        <a:latin typeface="Baskerville Old Face" panose="02020602080505020303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9118" marR="59118" marT="0" marB="0" anchor="ctr"/>
                </a:tc>
                <a:extLst>
                  <a:ext uri="{0D108BD9-81ED-4DB2-BD59-A6C34878D82A}">
                    <a16:rowId xmlns:a16="http://schemas.microsoft.com/office/drawing/2014/main" val="26496483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EF82DBB-C226-44E9-A1A3-4A80C6535F62}"/>
              </a:ext>
            </a:extLst>
          </p:cNvPr>
          <p:cNvSpPr txBox="1"/>
          <p:nvPr/>
        </p:nvSpPr>
        <p:spPr>
          <a:xfrm>
            <a:off x="701388" y="3928375"/>
            <a:ext cx="5697351" cy="410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defRPr>
            </a:lvl1pPr>
          </a:lstStyle>
          <a:p>
            <a:r>
              <a:rPr lang="en-US" altLang="ko-KR" sz="2069" b="1" dirty="0">
                <a:solidFill>
                  <a:schemeClr val="tx1"/>
                </a:solidFill>
                <a:latin typeface="Baskerville Old Face" panose="02020602080505020303" pitchFamily="18" charset="0"/>
                <a:cs typeface="Arial" pitchFamily="34" charset="0"/>
              </a:rPr>
              <a:t>Comprehensive Viva Voce examination : </a:t>
            </a:r>
            <a:r>
              <a:rPr lang="en-US" altLang="ko-KR" sz="2069" b="1" dirty="0" smtClean="0">
                <a:solidFill>
                  <a:schemeClr val="tx1"/>
                </a:solidFill>
                <a:latin typeface="Baskerville Old Face" panose="02020602080505020303" pitchFamily="18" charset="0"/>
                <a:cs typeface="Arial" pitchFamily="34" charset="0"/>
              </a:rPr>
              <a:t>../…/.20..</a:t>
            </a:r>
            <a:endParaRPr lang="en-US" altLang="ko-KR" sz="2069" b="1" dirty="0">
              <a:solidFill>
                <a:schemeClr val="tx1"/>
              </a:solidFill>
              <a:latin typeface="Baskerville Old Face" panose="02020602080505020303" pitchFamily="18" charset="0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513A83-0041-41EB-8F36-2678254CC031}"/>
              </a:ext>
            </a:extLst>
          </p:cNvPr>
          <p:cNvSpPr txBox="1"/>
          <p:nvPr/>
        </p:nvSpPr>
        <p:spPr>
          <a:xfrm>
            <a:off x="701388" y="4369329"/>
            <a:ext cx="5164451" cy="410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defRPr>
            </a:lvl1pPr>
          </a:lstStyle>
          <a:p>
            <a:r>
              <a:rPr lang="en-US" altLang="ko-KR" sz="2069" b="1" dirty="0">
                <a:solidFill>
                  <a:schemeClr val="tx1"/>
                </a:solidFill>
                <a:latin typeface="Baskerville Old Face" panose="02020602080505020303" pitchFamily="18" charset="0"/>
                <a:cs typeface="Arial" pitchFamily="34" charset="0"/>
              </a:rPr>
              <a:t>colloquium Meeting : </a:t>
            </a:r>
            <a:r>
              <a:rPr lang="en-US" altLang="ko-KR" sz="2069" b="1" dirty="0" smtClean="0">
                <a:solidFill>
                  <a:schemeClr val="tx1"/>
                </a:solidFill>
                <a:latin typeface="Baskerville Old Face" panose="02020602080505020303" pitchFamily="18" charset="0"/>
                <a:cs typeface="Arial" pitchFamily="34" charset="0"/>
              </a:rPr>
              <a:t>../…/.20…</a:t>
            </a:r>
            <a:endParaRPr lang="en-US" altLang="ko-KR" sz="2069" b="1" dirty="0">
              <a:solidFill>
                <a:schemeClr val="tx1"/>
              </a:solidFill>
              <a:latin typeface="Baskerville Old Face" panose="02020602080505020303" pitchFamily="18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1388" y="4780082"/>
            <a:ext cx="3703258" cy="4107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69" b="1" dirty="0">
                <a:latin typeface="Baskerville Old Face" panose="02020602080505020303" pitchFamily="18" charset="0"/>
                <a:cs typeface="Arial" pitchFamily="34" charset="0"/>
              </a:rPr>
              <a:t>Second DC meeting     : </a:t>
            </a:r>
            <a:r>
              <a:rPr lang="en-US" sz="2069" b="1" dirty="0" smtClean="0">
                <a:latin typeface="Baskerville Old Face" panose="02020602080505020303" pitchFamily="18" charset="0"/>
                <a:cs typeface="Arial" pitchFamily="34" charset="0"/>
              </a:rPr>
              <a:t>.../.../20..</a:t>
            </a:r>
            <a:endParaRPr lang="en-US" sz="2069" b="1" dirty="0">
              <a:latin typeface="Baskerville Old Face" panose="020206020805050203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47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0166" y="2986491"/>
            <a:ext cx="1049983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3200" dirty="0" smtClean="0">
                <a:solidFill>
                  <a:srgbClr val="008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“ </a:t>
            </a:r>
            <a:r>
              <a:rPr lang="en-US" sz="3200" b="1" dirty="0" smtClean="0">
                <a:solidFill>
                  <a:srgbClr val="008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…………………………………………………………”</a:t>
            </a:r>
            <a:endParaRPr lang="en-US" b="1" dirty="0" smtClean="0"/>
          </a:p>
          <a:p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1738860" y="936972"/>
            <a:ext cx="7405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TITLE  OF  THE  PH.D. THESIS </a:t>
            </a:r>
            <a:endParaRPr lang="en-US" sz="3600" b="1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3063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34208" y="217352"/>
            <a:ext cx="8592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 T R O D U C T I O N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3778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9682" y="134392"/>
            <a:ext cx="49840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REVIEW OF LITERATURE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5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5533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08344" y="186267"/>
            <a:ext cx="4301177" cy="645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RESEARCH GAP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6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6320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7</a:t>
            </a:fld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4073830" y="186267"/>
            <a:ext cx="3570208" cy="645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en-I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OBJECTIVES</a:t>
            </a:r>
            <a:endParaRPr lang="en-IN" sz="36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Mang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00" y="1473200"/>
            <a:ext cx="8935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To ………..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To………..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07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77007" y="1797268"/>
            <a:ext cx="922282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DESIGN/METHODOLOGY/MATERIALS AND METHODS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(Suitable title can be given)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786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5932" y="299545"/>
            <a:ext cx="10446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DISCUSSION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E435-2363-4637-BF63-8EDE7D87634A}" type="slidenum">
              <a:rPr lang="en-IN" smtClean="0"/>
              <a:t>9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901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2246</TotalTime>
  <Words>327</Words>
  <Application>Microsoft Office PowerPoint</Application>
  <PresentationFormat>Widescreen</PresentationFormat>
  <Paragraphs>96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맑은 고딕</vt:lpstr>
      <vt:lpstr>Andalus</vt:lpstr>
      <vt:lpstr>Arial</vt:lpstr>
      <vt:lpstr>Baskerville Old Face</vt:lpstr>
      <vt:lpstr>Bookman Old Style</vt:lpstr>
      <vt:lpstr>Calibri</vt:lpstr>
      <vt:lpstr>Calibri Light</vt:lpstr>
      <vt:lpstr>Google Sans</vt:lpstr>
      <vt:lpstr>Mangal</vt:lpstr>
      <vt:lpstr>Roboto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jibugeorge76@gmail.com</dc:creator>
  <cp:lastModifiedBy>Research</cp:lastModifiedBy>
  <cp:revision>230</cp:revision>
  <dcterms:created xsi:type="dcterms:W3CDTF">2020-07-31T13:02:55Z</dcterms:created>
  <dcterms:modified xsi:type="dcterms:W3CDTF">2021-12-14T04:42:17Z</dcterms:modified>
</cp:coreProperties>
</file>